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314" r:id="rId5"/>
    <p:sldId id="331" r:id="rId6"/>
    <p:sldId id="333" r:id="rId7"/>
    <p:sldId id="334" r:id="rId8"/>
    <p:sldId id="335" r:id="rId9"/>
    <p:sldId id="332" r:id="rId10"/>
    <p:sldId id="336" r:id="rId11"/>
    <p:sldId id="337" r:id="rId12"/>
    <p:sldId id="338" r:id="rId13"/>
    <p:sldId id="315" r:id="rId14"/>
    <p:sldId id="316" r:id="rId15"/>
    <p:sldId id="326" r:id="rId16"/>
    <p:sldId id="317" r:id="rId17"/>
    <p:sldId id="318" r:id="rId18"/>
    <p:sldId id="319" r:id="rId19"/>
    <p:sldId id="320" r:id="rId20"/>
    <p:sldId id="321" r:id="rId21"/>
    <p:sldId id="322" r:id="rId22"/>
    <p:sldId id="323" r:id="rId23"/>
    <p:sldId id="324" r:id="rId24"/>
    <p:sldId id="325" r:id="rId25"/>
    <p:sldId id="327" r:id="rId26"/>
    <p:sldId id="328" r:id="rId27"/>
    <p:sldId id="329" r:id="rId28"/>
    <p:sldId id="330"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CB400-8283-46B9-846F-9B73ED86D931}" v="55" dt="2024-08-06T17:23:22.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388" autoAdjust="0"/>
  </p:normalViewPr>
  <p:slideViewPr>
    <p:cSldViewPr snapToGrid="0">
      <p:cViewPr varScale="1">
        <p:scale>
          <a:sx n="91" d="100"/>
          <a:sy n="91" d="100"/>
        </p:scale>
        <p:origin x="796" y="60"/>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D2794-A283-425A-A7BB-5FA2EB08E5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B6DB06BF-0BF3-480F-AA37-65894CA16F62}" type="pres">
      <dgm:prSet presAssocID="{30CD2794-A283-425A-A7BB-5FA2EB08E55B}" presName="Name0" presStyleCnt="0">
        <dgm:presLayoutVars>
          <dgm:dir/>
          <dgm:resizeHandles val="exact"/>
        </dgm:presLayoutVars>
      </dgm:prSet>
      <dgm:spPr/>
    </dgm:pt>
  </dgm:ptLst>
  <dgm:cxnLst>
    <dgm:cxn modelId="{6A6B1F58-1F9B-447B-B3B0-C8ADAF75C143}" type="presOf" srcId="{30CD2794-A283-425A-A7BB-5FA2EB08E55B}" destId="{B6DB06BF-0BF3-480F-AA37-65894CA16F62}" srcOrd="0"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8/6/2024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58949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398422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8.jpg"/><Relationship Id="rId5" Type="http://schemas.openxmlformats.org/officeDocument/2006/relationships/diagramQuickStyle" Target="../diagrams/quickStyle1.xml"/><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normAutofit fontScale="90000"/>
          </a:bodyPr>
          <a:lstStyle/>
          <a:p>
            <a:r>
              <a:rPr lang="en-US" dirty="0"/>
              <a:t>Information encoding standards </a:t>
            </a:r>
            <a:br>
              <a:rPr lang="en-US" dirty="0"/>
            </a:br>
            <a:br>
              <a:rPr lang="en-US" dirty="0"/>
            </a:br>
            <a:r>
              <a:rPr lang="en-US" sz="3100" dirty="0"/>
              <a:t>final project</a:t>
            </a:r>
            <a:br>
              <a:rPr lang="en-US" sz="3100" dirty="0"/>
            </a:br>
            <a:r>
              <a:rPr lang="en-US" sz="3100" dirty="0"/>
              <a:t>GROUP 5</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642174" y="315533"/>
            <a:ext cx="5453826" cy="710549"/>
          </a:xfrm>
        </p:spPr>
        <p:txBody>
          <a:bodyPr>
            <a:normAutofit fontScale="90000"/>
          </a:bodyPr>
          <a:lstStyle/>
          <a:p>
            <a:r>
              <a:rPr lang="en-US" dirty="0"/>
              <a:t>Implementation</a:t>
            </a:r>
            <a:br>
              <a:rPr lang="en-US" dirty="0"/>
            </a:br>
            <a:endParaRPr lang="en-US" dirty="0"/>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a:lstStyle/>
          <a:p>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517D97E-385D-8BF9-47BD-3C75310FB492}"/>
              </a:ext>
            </a:extLst>
          </p:cNvPr>
          <p:cNvPicPr>
            <a:picLocks noChangeAspect="1"/>
          </p:cNvPicPr>
          <p:nvPr/>
        </p:nvPicPr>
        <p:blipFill>
          <a:blip r:embed="rId3"/>
          <a:stretch>
            <a:fillRect/>
          </a:stretch>
        </p:blipFill>
        <p:spPr>
          <a:xfrm>
            <a:off x="702668" y="1026082"/>
            <a:ext cx="10574932" cy="5669460"/>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545C1E6-0D6C-AC67-42C0-92E469CA5C1C}"/>
              </a:ext>
            </a:extLst>
          </p:cNvPr>
          <p:cNvSpPr>
            <a:spLocks noGrp="1"/>
          </p:cNvSpPr>
          <p:nvPr>
            <p:ph type="title"/>
          </p:nvPr>
        </p:nvSpPr>
        <p:spPr/>
        <p:txBody>
          <a:bodyPr/>
          <a:lstStyle/>
          <a:p>
            <a:endParaRPr lang="en-CA" dirty="0"/>
          </a:p>
        </p:txBody>
      </p:sp>
      <p:pic>
        <p:nvPicPr>
          <p:cNvPr id="16" name="Picture 15" descr="A screenshot of a computer&#10;&#10;Description automatically generated">
            <a:extLst>
              <a:ext uri="{FF2B5EF4-FFF2-40B4-BE49-F238E27FC236}">
                <a16:creationId xmlns:a16="http://schemas.microsoft.com/office/drawing/2014/main" id="{0DBCF8E2-4A86-C206-8730-F837C78F89FE}"/>
              </a:ext>
            </a:extLst>
          </p:cNvPr>
          <p:cNvPicPr>
            <a:picLocks noChangeAspect="1"/>
          </p:cNvPicPr>
          <p:nvPr/>
        </p:nvPicPr>
        <p:blipFill>
          <a:blip r:embed="rId3"/>
          <a:stretch>
            <a:fillRect/>
          </a:stretch>
        </p:blipFill>
        <p:spPr>
          <a:xfrm>
            <a:off x="3287652" y="517890"/>
            <a:ext cx="8995090" cy="5822220"/>
          </a:xfrm>
          <a:prstGeom prst="rect">
            <a:avLst/>
          </a:prstGeom>
        </p:spPr>
      </p:pic>
    </p:spTree>
    <p:extLst>
      <p:ext uri="{BB962C8B-B14F-4D97-AF65-F5344CB8AC3E}">
        <p14:creationId xmlns:p14="http://schemas.microsoft.com/office/powerpoint/2010/main" val="4293742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7A3A-C744-AD7B-CF32-C7B749C69760}"/>
              </a:ext>
            </a:extLst>
          </p:cNvPr>
          <p:cNvSpPr>
            <a:spLocks noGrp="1"/>
          </p:cNvSpPr>
          <p:nvPr>
            <p:ph type="title"/>
          </p:nvPr>
        </p:nvSpPr>
        <p:spPr/>
        <p:txBody>
          <a:bodyPr/>
          <a:lstStyle/>
          <a:p>
            <a:endParaRPr lang="en-CA" dirty="0"/>
          </a:p>
        </p:txBody>
      </p:sp>
      <p:pic>
        <p:nvPicPr>
          <p:cNvPr id="4" name="Picture 3" descr="A screenshot of a login page&#10;&#10;Description automatically generated">
            <a:extLst>
              <a:ext uri="{FF2B5EF4-FFF2-40B4-BE49-F238E27FC236}">
                <a16:creationId xmlns:a16="http://schemas.microsoft.com/office/drawing/2014/main" id="{36651F57-2AC8-13A3-84DD-43DF3950A3EA}"/>
              </a:ext>
            </a:extLst>
          </p:cNvPr>
          <p:cNvPicPr>
            <a:picLocks noChangeAspect="1"/>
          </p:cNvPicPr>
          <p:nvPr/>
        </p:nvPicPr>
        <p:blipFill>
          <a:blip r:embed="rId2"/>
          <a:stretch>
            <a:fillRect/>
          </a:stretch>
        </p:blipFill>
        <p:spPr>
          <a:xfrm>
            <a:off x="958450" y="535726"/>
            <a:ext cx="10540346" cy="5786547"/>
          </a:xfrm>
          <a:prstGeom prst="rect">
            <a:avLst/>
          </a:prstGeom>
        </p:spPr>
      </p:pic>
    </p:spTree>
    <p:extLst>
      <p:ext uri="{BB962C8B-B14F-4D97-AF65-F5344CB8AC3E}">
        <p14:creationId xmlns:p14="http://schemas.microsoft.com/office/powerpoint/2010/main" val="1714593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0" y="1310639"/>
            <a:ext cx="4805997" cy="2689629"/>
          </a:xfrm>
        </p:spPr>
        <p:txBody>
          <a:bodyPr/>
          <a:lstStyle/>
          <a:p>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C54A0138-231F-A107-9541-18B1C33308FF}"/>
              </a:ext>
            </a:extLst>
          </p:cNvPr>
          <p:cNvPicPr>
            <a:picLocks noGrp="1" noChangeAspect="1"/>
          </p:cNvPicPr>
          <p:nvPr>
            <p:ph sz="quarter" idx="10"/>
          </p:nvPr>
        </p:nvPicPr>
        <p:blipFill>
          <a:blip r:embed="rId3"/>
          <a:stretch>
            <a:fillRect/>
          </a:stretch>
        </p:blipFill>
        <p:spPr>
          <a:xfrm>
            <a:off x="1109844" y="1310639"/>
            <a:ext cx="9821681" cy="5111719"/>
          </a:xfrm>
        </p:spPr>
      </p:pic>
      <p:sp>
        <p:nvSpPr>
          <p:cNvPr id="3" name="Picture Placeholder 2">
            <a:extLst>
              <a:ext uri="{FF2B5EF4-FFF2-40B4-BE49-F238E27FC236}">
                <a16:creationId xmlns:a16="http://schemas.microsoft.com/office/drawing/2014/main" id="{37E96E39-EC0C-CE06-6A18-12DC817F7FAB}"/>
              </a:ext>
            </a:extLst>
          </p:cNvPr>
          <p:cNvSpPr>
            <a:spLocks noGrp="1"/>
          </p:cNvSpPr>
          <p:nvPr>
            <p:ph type="pic" sz="quarter" idx="11"/>
          </p:nvPr>
        </p:nvSpPr>
        <p:spPr/>
        <p:txBody>
          <a:bodyPr>
            <a:normAutofit/>
          </a:bodyPr>
          <a:lstStyle/>
          <a:p>
            <a:endParaRPr lang="en-CA" sz="3200" dirty="0"/>
          </a:p>
          <a:p>
            <a:r>
              <a:rPr lang="en-CA" sz="3200" dirty="0"/>
              <a:t>All contact details</a:t>
            </a:r>
          </a:p>
        </p:txBody>
      </p:sp>
    </p:spTree>
    <p:extLst>
      <p:ext uri="{BB962C8B-B14F-4D97-AF65-F5344CB8AC3E}">
        <p14:creationId xmlns:p14="http://schemas.microsoft.com/office/powerpoint/2010/main" val="56176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sz="3200" dirty="0"/>
              <a:t>Create contact for user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a:lstStyle/>
          <a:p>
            <a:pPr marL="228600" indent="-228600">
              <a:spcBef>
                <a:spcPts val="0"/>
              </a:spcBef>
              <a:spcAft>
                <a:spcPts val="1200"/>
              </a:spcAft>
              <a:buFont typeface="Arial" panose="020B0604020202020204" pitchFamily="34" charset="0"/>
              <a:buChar char="•"/>
            </a:pPr>
            <a:r>
              <a:rPr lang="en-US" sz="2000" b="1" cap="none" dirty="0"/>
              <a:t>Market gap</a:t>
            </a:r>
            <a:r>
              <a:rPr lang="en-US" sz="2000" cap="none" dirty="0"/>
              <a:t>: few, if any, products on the market help customers like we do</a:t>
            </a:r>
            <a:endParaRPr lang="en-US" sz="2000" cap="none" dirty="0">
              <a:cs typeface="Calibri"/>
            </a:endParaRPr>
          </a:p>
          <a:p>
            <a:pPr marL="228600" indent="-228600">
              <a:spcBef>
                <a:spcPts val="0"/>
              </a:spcBef>
              <a:spcAft>
                <a:spcPts val="1200"/>
              </a:spcAft>
              <a:buFont typeface="Arial" panose="020B0604020202020204" pitchFamily="34" charset="0"/>
              <a:buChar char="•"/>
            </a:pPr>
            <a:r>
              <a:rPr lang="en-US" sz="2000" b="1" cap="none" dirty="0"/>
              <a:t>Customers</a:t>
            </a:r>
            <a:r>
              <a:rPr lang="en-US" sz="2000" cap="none" dirty="0"/>
              <a:t>: 66% of US consumers spend money on multiple products that only partially resolves their issue</a:t>
            </a:r>
          </a:p>
          <a:p>
            <a:pPr marL="228600" indent="-228600">
              <a:spcBef>
                <a:spcPts val="0"/>
              </a:spcBef>
              <a:spcAft>
                <a:spcPts val="1200"/>
              </a:spcAft>
              <a:buFont typeface="Arial" panose="020B0604020202020204" pitchFamily="34" charset="0"/>
              <a:buChar char="•"/>
            </a:pPr>
            <a:r>
              <a:rPr lang="en-US" sz="2000" b="1" cap="none" dirty="0"/>
              <a:t>Financials</a:t>
            </a:r>
            <a:r>
              <a:rPr lang="en-US" sz="2000" cap="none" dirty="0"/>
              <a:t>: </a:t>
            </a:r>
            <a:r>
              <a:rPr lang="en-US" sz="2000" cap="none" dirty="0">
                <a:ea typeface="+mn-lt"/>
                <a:cs typeface="+mn-lt"/>
              </a:rPr>
              <a:t>millennials account for about a quarter of the $48 billion spent on other products in 2018</a:t>
            </a:r>
            <a:endParaRPr lang="en-US" sz="2000" cap="none" dirty="0">
              <a:cs typeface="Calibri" panose="020F0502020204030204"/>
            </a:endParaRPr>
          </a:p>
          <a:p>
            <a:pPr marL="228600" indent="-228600">
              <a:spcBef>
                <a:spcPts val="0"/>
              </a:spcBef>
              <a:spcAft>
                <a:spcPts val="1200"/>
              </a:spcAft>
              <a:buFont typeface="Arial" panose="020B0604020202020204" pitchFamily="34" charset="0"/>
              <a:buChar char="•"/>
            </a:pPr>
            <a:r>
              <a:rPr lang="en-US" sz="2000" b="1" cap="none" dirty="0"/>
              <a:t>Costs</a:t>
            </a:r>
            <a:r>
              <a:rPr lang="en-US" sz="2000" cap="none" dirty="0"/>
              <a:t>: loss of productivity costing consumers thousands of dollars </a:t>
            </a:r>
            <a:endParaRPr lang="en-US" sz="2000" cap="none" dirty="0">
              <a:cs typeface="Calibri" panose="020F0502020204030204"/>
            </a:endParaRPr>
          </a:p>
          <a:p>
            <a:pPr marL="228600" indent="-228600">
              <a:spcBef>
                <a:spcPts val="0"/>
              </a:spcBef>
              <a:spcAft>
                <a:spcPts val="1200"/>
              </a:spcAft>
              <a:buFont typeface="Arial" panose="020B0604020202020204" pitchFamily="34" charset="0"/>
              <a:buChar char="•"/>
            </a:pPr>
            <a:r>
              <a:rPr lang="en-US" sz="2000" b="1" cap="none" dirty="0"/>
              <a:t>Usability</a:t>
            </a:r>
            <a:r>
              <a:rPr lang="en-US" sz="2000" cap="none" dirty="0"/>
              <a:t>: customers want something easy to use that helps make their life easier </a:t>
            </a: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14</a:t>
            </a:fld>
            <a:endParaRPr lang="en-US" dirty="0"/>
          </a:p>
        </p:txBody>
      </p:sp>
      <p:pic>
        <p:nvPicPr>
          <p:cNvPr id="6" name="Picture 5" descr="A screenshot of a computer&#10;&#10;Description automatically generated">
            <a:extLst>
              <a:ext uri="{FF2B5EF4-FFF2-40B4-BE49-F238E27FC236}">
                <a16:creationId xmlns:a16="http://schemas.microsoft.com/office/drawing/2014/main" id="{47FE7888-24C6-D71C-95BF-2F4528FF6D90}"/>
              </a:ext>
            </a:extLst>
          </p:cNvPr>
          <p:cNvPicPr>
            <a:picLocks noChangeAspect="1"/>
          </p:cNvPicPr>
          <p:nvPr/>
        </p:nvPicPr>
        <p:blipFill>
          <a:blip r:embed="rId3"/>
          <a:stretch>
            <a:fillRect/>
          </a:stretch>
        </p:blipFill>
        <p:spPr>
          <a:xfrm>
            <a:off x="380934" y="1675772"/>
            <a:ext cx="11070523" cy="4866696"/>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6096000" y="375285"/>
            <a:ext cx="4896678" cy="3624984"/>
          </a:xfrm>
        </p:spPr>
        <p:txBody>
          <a:bodyPr/>
          <a:lstStyle/>
          <a:p>
            <a:endParaRPr lang="en-US" dirty="0"/>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096000" y="4172990"/>
            <a:ext cx="4896677" cy="2309726"/>
          </a:xfrm>
        </p:spPr>
        <p:txBody>
          <a:bodyPr/>
          <a:lstStyle/>
          <a:p>
            <a:r>
              <a:rPr lang="en-US" noProof="1"/>
              <a:t>Online store and market swap</a:t>
            </a:r>
          </a:p>
        </p:txBody>
      </p:sp>
      <p:pic>
        <p:nvPicPr>
          <p:cNvPr id="6" name="Picture 5" descr="A screenshot of a computer&#10;&#10;Description automatically generated">
            <a:extLst>
              <a:ext uri="{FF2B5EF4-FFF2-40B4-BE49-F238E27FC236}">
                <a16:creationId xmlns:a16="http://schemas.microsoft.com/office/drawing/2014/main" id="{3A50FFAB-2566-5900-D38F-C64DB078BB92}"/>
              </a:ext>
            </a:extLst>
          </p:cNvPr>
          <p:cNvPicPr>
            <a:picLocks noChangeAspect="1"/>
          </p:cNvPicPr>
          <p:nvPr/>
        </p:nvPicPr>
        <p:blipFill>
          <a:blip r:embed="rId3"/>
          <a:stretch>
            <a:fillRect/>
          </a:stretch>
        </p:blipFill>
        <p:spPr>
          <a:xfrm>
            <a:off x="599661" y="1012122"/>
            <a:ext cx="10992678" cy="5186700"/>
          </a:xfrm>
          <a:prstGeom prst="rect">
            <a:avLst/>
          </a:prstGeom>
        </p:spPr>
      </p:pic>
      <p:sp>
        <p:nvSpPr>
          <p:cNvPr id="8" name="Picture Placeholder 7">
            <a:extLst>
              <a:ext uri="{FF2B5EF4-FFF2-40B4-BE49-F238E27FC236}">
                <a16:creationId xmlns:a16="http://schemas.microsoft.com/office/drawing/2014/main" id="{7717F77C-3F3B-AFB4-58E1-E71BA2BB6C70}"/>
              </a:ext>
            </a:extLst>
          </p:cNvPr>
          <p:cNvSpPr>
            <a:spLocks noGrp="1"/>
          </p:cNvSpPr>
          <p:nvPr>
            <p:ph type="pic" sz="quarter" idx="11"/>
          </p:nvPr>
        </p:nvSpPr>
        <p:spPr/>
        <p:txBody>
          <a:bodyPr/>
          <a:lstStyle/>
          <a:p>
            <a:r>
              <a:rPr lang="en-CA" dirty="0"/>
              <a:t>Contact list</a:t>
            </a:r>
          </a:p>
          <a:p>
            <a:endParaRPr lang="en-CA" dirty="0"/>
          </a:p>
        </p:txBody>
      </p:sp>
    </p:spTree>
    <p:extLst>
      <p:ext uri="{BB962C8B-B14F-4D97-AF65-F5344CB8AC3E}">
        <p14:creationId xmlns:p14="http://schemas.microsoft.com/office/powerpoint/2010/main" val="176041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dirty="0"/>
              <a:t>Edit contact for user</a:t>
            </a:r>
          </a:p>
        </p:txBody>
      </p:sp>
      <p:pic>
        <p:nvPicPr>
          <p:cNvPr id="7" name="Content Placeholder 6" descr="A screenshot of a computer&#10;&#10;Description automatically generated">
            <a:extLst>
              <a:ext uri="{FF2B5EF4-FFF2-40B4-BE49-F238E27FC236}">
                <a16:creationId xmlns:a16="http://schemas.microsoft.com/office/drawing/2014/main" id="{13EC350C-A5A9-4910-ABFB-258D2F32B089}"/>
              </a:ext>
            </a:extLst>
          </p:cNvPr>
          <p:cNvPicPr>
            <a:picLocks noGrp="1" noChangeAspect="1"/>
          </p:cNvPicPr>
          <p:nvPr>
            <p:ph sz="quarter" idx="10"/>
          </p:nvPr>
        </p:nvPicPr>
        <p:blipFill>
          <a:blip r:embed="rId3"/>
          <a:stretch>
            <a:fillRect/>
          </a:stretch>
        </p:blipFill>
        <p:spPr>
          <a:xfrm>
            <a:off x="914400" y="2279650"/>
            <a:ext cx="8712200" cy="4213225"/>
          </a:xfrm>
        </p:spPr>
      </p:pic>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6284891" y="2022250"/>
            <a:ext cx="4992709" cy="3747180"/>
          </a:xfrm>
        </p:spPr>
        <p:txBody>
          <a:bodyPr/>
          <a:lstStyle/>
          <a:p>
            <a:endParaRPr lang="en-US" noProof="1"/>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dirty="0"/>
              <a:t>UPDATED CONTACT DETAILS</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2022250"/>
            <a:ext cx="3310129" cy="3747180"/>
          </a:xfrm>
        </p:spPr>
        <p:txBody>
          <a:bodyPr/>
          <a:lstStyle/>
          <a:p>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65159F42-8E41-4AAD-639A-A55B067BA01F}"/>
              </a:ext>
            </a:extLst>
          </p:cNvPr>
          <p:cNvPicPr>
            <a:picLocks noGrp="1" noChangeAspect="1"/>
          </p:cNvPicPr>
          <p:nvPr>
            <p:ph sz="quarter" idx="11"/>
          </p:nvPr>
        </p:nvPicPr>
        <p:blipFill>
          <a:blip r:embed="rId3"/>
          <a:stretch>
            <a:fillRect/>
          </a:stretch>
        </p:blipFill>
        <p:spPr>
          <a:xfrm>
            <a:off x="-95250" y="1587500"/>
            <a:ext cx="11449050" cy="4425949"/>
          </a:xfrm>
        </p:spPr>
      </p:pic>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p:txBody>
          <a:bodyPr/>
          <a:lstStyle/>
          <a:p>
            <a:r>
              <a:rPr lang="en-US" dirty="0"/>
              <a:t>Growth strategy</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4294967295"/>
          </p:nvPr>
        </p:nvSpPr>
        <p:spPr>
          <a:xfrm>
            <a:off x="0" y="2022475"/>
            <a:ext cx="5181600" cy="3746500"/>
          </a:xfrm>
        </p:spPr>
        <p:txBody>
          <a:bodyPr>
            <a:normAutofit fontScale="92500" lnSpcReduction="10000"/>
          </a:bodyPr>
          <a:lstStyle/>
          <a:p>
            <a:r>
              <a:rPr lang="en-US" b="1" dirty="0"/>
              <a:t>Feb 20XX: </a:t>
            </a:r>
            <a:r>
              <a:rPr lang="en-US" dirty="0"/>
              <a:t>roll out product to high profile or top-level participants to help establish the product</a:t>
            </a:r>
          </a:p>
          <a:p>
            <a:r>
              <a:rPr lang="en-US" b="1" dirty="0"/>
              <a:t>May 20XX: </a:t>
            </a:r>
            <a:r>
              <a:rPr lang="en-US" dirty="0"/>
              <a:t>release the product to the public and monitor press release and social media accounts</a:t>
            </a:r>
          </a:p>
          <a:p>
            <a:r>
              <a:rPr lang="en-US" b="1" dirty="0"/>
              <a:t>Oct 20XX: </a:t>
            </a:r>
            <a:r>
              <a:rPr lang="en-US" dirty="0"/>
              <a:t>gather feedback and adjust product design as necessary</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294967295"/>
          </p:nvPr>
        </p:nvSpPr>
        <p:spPr>
          <a:xfrm>
            <a:off x="0" y="6246813"/>
            <a:ext cx="631825" cy="295275"/>
          </a:xfrm>
        </p:spPr>
        <p:txBody>
          <a:bodyPr/>
          <a:lstStyle/>
          <a:p>
            <a:fld id="{B5CEABB6-07DC-46E8-9B57-56EC44A396E5}" type="slidenum">
              <a:rPr lang="en-US" smtClean="0"/>
              <a:pPr/>
              <a:t>18</a:t>
            </a:fld>
            <a:endParaRPr lang="en-US" dirty="0"/>
          </a:p>
        </p:txBody>
      </p:sp>
      <p:pic>
        <p:nvPicPr>
          <p:cNvPr id="8" name="Picture 7" descr="A screenshot of a computer&#10;&#10;Description automatically generated">
            <a:extLst>
              <a:ext uri="{FF2B5EF4-FFF2-40B4-BE49-F238E27FC236}">
                <a16:creationId xmlns:a16="http://schemas.microsoft.com/office/drawing/2014/main" id="{5C9E1AC9-4ADA-3643-FE5F-36FC39D3463B}"/>
              </a:ext>
            </a:extLst>
          </p:cNvPr>
          <p:cNvPicPr>
            <a:picLocks noChangeAspect="1"/>
          </p:cNvPicPr>
          <p:nvPr/>
        </p:nvPicPr>
        <p:blipFill>
          <a:blip r:embed="rId3"/>
          <a:stretch>
            <a:fillRect/>
          </a:stretch>
        </p:blipFill>
        <p:spPr>
          <a:xfrm>
            <a:off x="0" y="628455"/>
            <a:ext cx="12192000" cy="5601089"/>
          </a:xfrm>
          <a:prstGeom prst="rect">
            <a:avLst/>
          </a:prstGeom>
        </p:spPr>
      </p:pic>
    </p:spTree>
    <p:extLst>
      <p:ext uri="{BB962C8B-B14F-4D97-AF65-F5344CB8AC3E}">
        <p14:creationId xmlns:p14="http://schemas.microsoft.com/office/powerpoint/2010/main" val="151744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603462"/>
          </a:xfrm>
        </p:spPr>
        <p:txBody>
          <a:bodyPr/>
          <a:lstStyle/>
          <a:p>
            <a:r>
              <a:rPr lang="en-US" dirty="0"/>
              <a:t>Market overview</a:t>
            </a:r>
          </a:p>
        </p:txBody>
      </p:sp>
      <p:pic>
        <p:nvPicPr>
          <p:cNvPr id="7" name="Content Placeholder 6" descr="A screenshot of a contact form&#10;&#10;Description automatically generated">
            <a:extLst>
              <a:ext uri="{FF2B5EF4-FFF2-40B4-BE49-F238E27FC236}">
                <a16:creationId xmlns:a16="http://schemas.microsoft.com/office/drawing/2014/main" id="{71DE8169-BD41-7E6D-5857-7841E939F1D4}"/>
              </a:ext>
            </a:extLst>
          </p:cNvPr>
          <p:cNvPicPr>
            <a:picLocks noGrp="1" noChangeAspect="1"/>
          </p:cNvPicPr>
          <p:nvPr>
            <p:ph sz="quarter" idx="10"/>
          </p:nvPr>
        </p:nvPicPr>
        <p:blipFill>
          <a:blip r:embed="rId3"/>
          <a:stretch>
            <a:fillRect/>
          </a:stretch>
        </p:blipFill>
        <p:spPr>
          <a:xfrm>
            <a:off x="914400" y="1873250"/>
            <a:ext cx="9029700" cy="4298949"/>
          </a:xfrm>
        </p:spPr>
      </p:pic>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19</a:t>
            </a:fld>
            <a:endParaRPr lang="en-US" dirty="0"/>
          </a:p>
        </p:txBody>
      </p:sp>
      <p:sp>
        <p:nvSpPr>
          <p:cNvPr id="9" name="Table Placeholder 8">
            <a:extLst>
              <a:ext uri="{FF2B5EF4-FFF2-40B4-BE49-F238E27FC236}">
                <a16:creationId xmlns:a16="http://schemas.microsoft.com/office/drawing/2014/main" id="{60071B99-BE06-FAB4-F88F-2E7AD9248663}"/>
              </a:ext>
            </a:extLst>
          </p:cNvPr>
          <p:cNvSpPr>
            <a:spLocks noGrp="1"/>
          </p:cNvSpPr>
          <p:nvPr>
            <p:ph type="tbl" sz="quarter" idx="11"/>
          </p:nvPr>
        </p:nvSpPr>
        <p:spPr/>
        <p:txBody>
          <a:bodyPr/>
          <a:lstStyle/>
          <a:p>
            <a:endParaRPr lang="en-CA"/>
          </a:p>
        </p:txBody>
      </p:sp>
    </p:spTree>
    <p:extLst>
      <p:ext uri="{BB962C8B-B14F-4D97-AF65-F5344CB8AC3E}">
        <p14:creationId xmlns:p14="http://schemas.microsoft.com/office/powerpoint/2010/main" val="214926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2E6D2E-74E1-6F8A-DC3B-9502B0F30E76}"/>
              </a:ext>
            </a:extLst>
          </p:cNvPr>
          <p:cNvSpPr txBox="1">
            <a:spLocks/>
          </p:cNvSpPr>
          <p:nvPr/>
        </p:nvSpPr>
        <p:spPr>
          <a:xfrm>
            <a:off x="412410" y="5555272"/>
            <a:ext cx="10515600" cy="8197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Team</a:t>
            </a:r>
          </a:p>
        </p:txBody>
      </p:sp>
      <p:graphicFrame>
        <p:nvGraphicFramePr>
          <p:cNvPr id="4" name="Content Placeholder 8" descr="Team placeholder">
            <a:extLst>
              <a:ext uri="{FF2B5EF4-FFF2-40B4-BE49-F238E27FC236}">
                <a16:creationId xmlns:a16="http://schemas.microsoft.com/office/drawing/2014/main" id="{37503579-5D7F-4DA3-7D8D-540C0B4C94A9}"/>
              </a:ext>
            </a:extLst>
          </p:cNvPr>
          <p:cNvGraphicFramePr>
            <a:graphicFrameLocks/>
          </p:cNvGraphicFramePr>
          <p:nvPr>
            <p:extLst>
              <p:ext uri="{D42A27DB-BD31-4B8C-83A1-F6EECF244321}">
                <p14:modId xmlns:p14="http://schemas.microsoft.com/office/powerpoint/2010/main" val="2836976"/>
              </p:ext>
            </p:extLst>
          </p:nvPr>
        </p:nvGraphicFramePr>
        <p:xfrm>
          <a:off x="838200" y="1479550"/>
          <a:ext cx="10515600" cy="4189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29">
            <a:extLst>
              <a:ext uri="{FF2B5EF4-FFF2-40B4-BE49-F238E27FC236}">
                <a16:creationId xmlns:a16="http://schemas.microsoft.com/office/drawing/2014/main" id="{3F52FC9E-5D1A-8D51-3AE5-1C68BBB61C31}"/>
              </a:ext>
            </a:extLst>
          </p:cNvPr>
          <p:cNvSpPr txBox="1">
            <a:spLocks/>
          </p:cNvSpPr>
          <p:nvPr/>
        </p:nvSpPr>
        <p:spPr>
          <a:xfrm>
            <a:off x="258792" y="6356350"/>
            <a:ext cx="332260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6" name="Slide Number Placeholder 31">
            <a:extLst>
              <a:ext uri="{FF2B5EF4-FFF2-40B4-BE49-F238E27FC236}">
                <a16:creationId xmlns:a16="http://schemas.microsoft.com/office/drawing/2014/main" id="{495B36B7-2B91-51B1-D168-6B08D8ECB70B}"/>
              </a:ext>
            </a:extLst>
          </p:cNvPr>
          <p:cNvSpPr txBox="1">
            <a:spLocks/>
          </p:cNvSpPr>
          <p:nvPr/>
        </p:nvSpPr>
        <p:spPr>
          <a:xfrm>
            <a:off x="10518474" y="6356350"/>
            <a:ext cx="141473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208ADF-3ADD-483D-A721-14E3EEE2C135}" type="slidenum">
              <a:rPr lang="en-US" smtClean="0">
                <a:solidFill>
                  <a:schemeClr val="bg1"/>
                </a:solidFill>
              </a:rPr>
              <a:pPr/>
              <a:t>2</a:t>
            </a:fld>
            <a:endParaRPr lang="en-US" dirty="0">
              <a:solidFill>
                <a:schemeClr val="bg1"/>
              </a:solidFill>
            </a:endParaRPr>
          </a:p>
        </p:txBody>
      </p:sp>
      <p:sp>
        <p:nvSpPr>
          <p:cNvPr id="19" name="Rectangle 18" descr="Headshot">
            <a:extLst>
              <a:ext uri="{FF2B5EF4-FFF2-40B4-BE49-F238E27FC236}">
                <a16:creationId xmlns:a16="http://schemas.microsoft.com/office/drawing/2014/main" id="{9171D1D7-526E-7DEB-DBB1-2F6AF5825E3D}"/>
              </a:ext>
            </a:extLst>
          </p:cNvPr>
          <p:cNvSpPr/>
          <p:nvPr/>
        </p:nvSpPr>
        <p:spPr>
          <a:xfrm>
            <a:off x="9386775" y="2595709"/>
            <a:ext cx="2443028" cy="1683246"/>
          </a:xfrm>
          <a:prstGeom prst="rect">
            <a:avLst/>
          </a:prstGeom>
          <a:blipFill rotWithShape="1">
            <a:blip r:embed="rId8">
              <a:extLst>
                <a:ext uri="{28A0092B-C50C-407E-A947-70E740481C1C}">
                  <a14:useLocalDpi xmlns:a14="http://schemas.microsoft.com/office/drawing/2010/main" val="0"/>
                </a:ext>
              </a:extLst>
            </a:blip>
            <a:srcRect/>
            <a:stretch>
              <a:fillRect t="-28000" b="-28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CA">
              <a:solidFill>
                <a:schemeClr val="bg1"/>
              </a:solidFill>
            </a:endParaRPr>
          </a:p>
        </p:txBody>
      </p:sp>
      <p:sp>
        <p:nvSpPr>
          <p:cNvPr id="21" name="Rectangle 20" descr="Headshot">
            <a:extLst>
              <a:ext uri="{FF2B5EF4-FFF2-40B4-BE49-F238E27FC236}">
                <a16:creationId xmlns:a16="http://schemas.microsoft.com/office/drawing/2014/main" id="{536EA08D-4B43-B4DE-EDAB-2788211F8E27}"/>
              </a:ext>
            </a:extLst>
          </p:cNvPr>
          <p:cNvSpPr/>
          <p:nvPr/>
        </p:nvSpPr>
        <p:spPr>
          <a:xfrm>
            <a:off x="9396596" y="449807"/>
            <a:ext cx="2443028" cy="1683246"/>
          </a:xfrm>
          <a:prstGeom prst="rect">
            <a:avLst/>
          </a:prstGeom>
          <a:blipFill dpi="0"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l="-839" t="-15231" r="-839" b="-36618"/>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CA">
              <a:solidFill>
                <a:schemeClr val="bg1"/>
              </a:solidFill>
            </a:endParaRPr>
          </a:p>
        </p:txBody>
      </p:sp>
      <p:sp>
        <p:nvSpPr>
          <p:cNvPr id="22" name="Rectangle 21" descr="Headshot">
            <a:extLst>
              <a:ext uri="{FF2B5EF4-FFF2-40B4-BE49-F238E27FC236}">
                <a16:creationId xmlns:a16="http://schemas.microsoft.com/office/drawing/2014/main" id="{02DC9218-B46C-5572-943A-D9E16E339AA2}"/>
              </a:ext>
            </a:extLst>
          </p:cNvPr>
          <p:cNvSpPr/>
          <p:nvPr/>
        </p:nvSpPr>
        <p:spPr>
          <a:xfrm>
            <a:off x="9434338" y="4741612"/>
            <a:ext cx="2443028" cy="1683246"/>
          </a:xfrm>
          <a:prstGeom prst="rect">
            <a:avLst/>
          </a:prstGeom>
          <a:blipFill rotWithShape="1">
            <a:blip r:embed="rId11">
              <a:extLst>
                <a:ext uri="{28A0092B-C50C-407E-A947-70E740481C1C}">
                  <a14:useLocalDpi xmlns:a14="http://schemas.microsoft.com/office/drawing/2010/main" val="0"/>
                </a:ext>
              </a:extLst>
            </a:blip>
            <a:srcRect/>
            <a:stretch>
              <a:fillRect t="-36000" b="-36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CA">
              <a:solidFill>
                <a:schemeClr val="bg1"/>
              </a:solidFill>
            </a:endParaRPr>
          </a:p>
        </p:txBody>
      </p:sp>
      <p:sp>
        <p:nvSpPr>
          <p:cNvPr id="26" name="TextBox 25">
            <a:extLst>
              <a:ext uri="{FF2B5EF4-FFF2-40B4-BE49-F238E27FC236}">
                <a16:creationId xmlns:a16="http://schemas.microsoft.com/office/drawing/2014/main" id="{3F5942E7-4242-33F3-2D5A-BD9C8D966682}"/>
              </a:ext>
            </a:extLst>
          </p:cNvPr>
          <p:cNvSpPr txBox="1"/>
          <p:nvPr/>
        </p:nvSpPr>
        <p:spPr>
          <a:xfrm>
            <a:off x="6805524" y="5555272"/>
            <a:ext cx="2509926" cy="707886"/>
          </a:xfrm>
          <a:prstGeom prst="rect">
            <a:avLst/>
          </a:prstGeom>
          <a:noFill/>
        </p:spPr>
        <p:txBody>
          <a:bodyPr wrap="square">
            <a:spAutoFit/>
          </a:bodyPr>
          <a:lstStyle/>
          <a:p>
            <a:pPr lvl="0" algn="r">
              <a:buNone/>
            </a:pPr>
            <a:r>
              <a:rPr lang="en-CA" sz="2000" dirty="0">
                <a:solidFill>
                  <a:schemeClr val="bg1"/>
                </a:solidFill>
              </a:rPr>
              <a:t>Jaymin Adhikari</a:t>
            </a:r>
          </a:p>
          <a:p>
            <a:pPr lvl="0" algn="r">
              <a:buNone/>
            </a:pPr>
            <a:r>
              <a:rPr lang="en-US" sz="2000" b="1" dirty="0">
                <a:solidFill>
                  <a:schemeClr val="bg1"/>
                </a:solidFill>
              </a:rPr>
              <a:t>200520946</a:t>
            </a:r>
          </a:p>
        </p:txBody>
      </p:sp>
      <p:sp>
        <p:nvSpPr>
          <p:cNvPr id="28" name="TextBox 27">
            <a:extLst>
              <a:ext uri="{FF2B5EF4-FFF2-40B4-BE49-F238E27FC236}">
                <a16:creationId xmlns:a16="http://schemas.microsoft.com/office/drawing/2014/main" id="{98C73AE5-F1A8-D745-6ACB-AF5B47102662}"/>
              </a:ext>
            </a:extLst>
          </p:cNvPr>
          <p:cNvSpPr txBox="1"/>
          <p:nvPr/>
        </p:nvSpPr>
        <p:spPr>
          <a:xfrm>
            <a:off x="7567086" y="3533528"/>
            <a:ext cx="1748364" cy="707886"/>
          </a:xfrm>
          <a:prstGeom prst="rect">
            <a:avLst/>
          </a:prstGeom>
          <a:noFill/>
        </p:spPr>
        <p:txBody>
          <a:bodyPr wrap="square">
            <a:spAutoFit/>
          </a:bodyPr>
          <a:lstStyle/>
          <a:p>
            <a:pPr lvl="0" algn="r">
              <a:buNone/>
            </a:pPr>
            <a:r>
              <a:rPr lang="en-CA" sz="2000" dirty="0">
                <a:solidFill>
                  <a:schemeClr val="bg1"/>
                </a:solidFill>
              </a:rPr>
              <a:t> Jay Patel</a:t>
            </a:r>
          </a:p>
          <a:p>
            <a:pPr lvl="0" algn="r">
              <a:buNone/>
            </a:pPr>
            <a:r>
              <a:rPr lang="en-CA" sz="2000" dirty="0">
                <a:solidFill>
                  <a:schemeClr val="bg1"/>
                </a:solidFill>
              </a:rPr>
              <a:t>200590367</a:t>
            </a:r>
          </a:p>
        </p:txBody>
      </p:sp>
      <p:sp>
        <p:nvSpPr>
          <p:cNvPr id="30" name="TextBox 29">
            <a:extLst>
              <a:ext uri="{FF2B5EF4-FFF2-40B4-BE49-F238E27FC236}">
                <a16:creationId xmlns:a16="http://schemas.microsoft.com/office/drawing/2014/main" id="{5A81F82D-E657-EA6E-A577-3879AFBD4EF3}"/>
              </a:ext>
            </a:extLst>
          </p:cNvPr>
          <p:cNvSpPr txBox="1"/>
          <p:nvPr/>
        </p:nvSpPr>
        <p:spPr>
          <a:xfrm>
            <a:off x="7647339" y="1479550"/>
            <a:ext cx="1668111" cy="692497"/>
          </a:xfrm>
          <a:prstGeom prst="rect">
            <a:avLst/>
          </a:prstGeom>
          <a:noFill/>
        </p:spPr>
        <p:txBody>
          <a:bodyPr wrap="square">
            <a:spAutoFit/>
          </a:bodyPr>
          <a:lstStyle/>
          <a:p>
            <a:pPr lvl="0" algn="r">
              <a:buNone/>
            </a:pPr>
            <a:r>
              <a:rPr lang="en-CA" sz="2000" dirty="0">
                <a:solidFill>
                  <a:schemeClr val="bg1"/>
                </a:solidFill>
              </a:rPr>
              <a:t>Rohan Patel</a:t>
            </a:r>
            <a:endParaRPr lang="en-US" sz="2000" b="1" dirty="0">
              <a:solidFill>
                <a:schemeClr val="bg1"/>
              </a:solidFill>
            </a:endParaRPr>
          </a:p>
          <a:p>
            <a:pPr lvl="0" algn="r">
              <a:buNone/>
            </a:pPr>
            <a:r>
              <a:rPr lang="en-US" sz="1900" dirty="0">
                <a:solidFill>
                  <a:schemeClr val="bg1"/>
                </a:solidFill>
              </a:rPr>
              <a:t>200590360</a:t>
            </a:r>
          </a:p>
        </p:txBody>
      </p:sp>
    </p:spTree>
    <p:extLst>
      <p:ext uri="{BB962C8B-B14F-4D97-AF65-F5344CB8AC3E}">
        <p14:creationId xmlns:p14="http://schemas.microsoft.com/office/powerpoint/2010/main" val="4290225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891990" y="434225"/>
            <a:ext cx="9524998" cy="1499627"/>
          </a:xfrm>
        </p:spPr>
        <p:txBody>
          <a:bodyPr/>
          <a:lstStyle/>
          <a:p>
            <a:r>
              <a:rPr lang="en-US" dirty="0"/>
              <a:t>Login for the manager</a:t>
            </a:r>
          </a:p>
        </p:txBody>
      </p:sp>
      <p:pic>
        <p:nvPicPr>
          <p:cNvPr id="7" name="Content Placeholder 6" descr="A screenshot of a computer&#10;&#10;Description automatically generated">
            <a:extLst>
              <a:ext uri="{FF2B5EF4-FFF2-40B4-BE49-F238E27FC236}">
                <a16:creationId xmlns:a16="http://schemas.microsoft.com/office/drawing/2014/main" id="{21131228-ACF4-F125-820F-6BAEB829B36B}"/>
              </a:ext>
            </a:extLst>
          </p:cNvPr>
          <p:cNvPicPr>
            <a:picLocks noGrp="1" noChangeAspect="1"/>
          </p:cNvPicPr>
          <p:nvPr>
            <p:ph sz="quarter" idx="10"/>
          </p:nvPr>
        </p:nvPicPr>
        <p:blipFill>
          <a:blip r:embed="rId3"/>
          <a:stretch>
            <a:fillRect/>
          </a:stretch>
        </p:blipFill>
        <p:spPr>
          <a:xfrm>
            <a:off x="914401" y="1933853"/>
            <a:ext cx="5359400" cy="3360848"/>
          </a:xfrm>
        </p:spPr>
      </p:pic>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20</a:t>
            </a:fld>
            <a:endParaRPr lang="en-US" dirty="0"/>
          </a:p>
        </p:txBody>
      </p:sp>
      <p:sp>
        <p:nvSpPr>
          <p:cNvPr id="11" name="Content Placeholder 10">
            <a:extLst>
              <a:ext uri="{FF2B5EF4-FFF2-40B4-BE49-F238E27FC236}">
                <a16:creationId xmlns:a16="http://schemas.microsoft.com/office/drawing/2014/main" id="{F9588EB3-1986-2F5B-9D0D-6EA15D95F90F}"/>
              </a:ext>
            </a:extLst>
          </p:cNvPr>
          <p:cNvSpPr>
            <a:spLocks noGrp="1"/>
          </p:cNvSpPr>
          <p:nvPr>
            <p:ph sz="quarter" idx="11"/>
          </p:nvPr>
        </p:nvSpPr>
        <p:spPr/>
        <p:txBody>
          <a:bodyPr/>
          <a:lstStyle/>
          <a:p>
            <a:pPr marL="0" indent="0">
              <a:buNone/>
            </a:pPr>
            <a:r>
              <a:rPr lang="en-CA" dirty="0"/>
              <a:t>Manager can approve and reject the request of the user contact</a:t>
            </a:r>
          </a:p>
        </p:txBody>
      </p:sp>
    </p:spTree>
    <p:extLst>
      <p:ext uri="{BB962C8B-B14F-4D97-AF65-F5344CB8AC3E}">
        <p14:creationId xmlns:p14="http://schemas.microsoft.com/office/powerpoint/2010/main" val="239840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23545" y="584477"/>
            <a:ext cx="10354052" cy="1209765"/>
          </a:xfrm>
        </p:spPr>
        <p:txBody>
          <a:bodyPr/>
          <a:lstStyle/>
          <a:p>
            <a:r>
              <a:rPr lang="en-US" dirty="0"/>
              <a:t>Financials</a:t>
            </a:r>
          </a:p>
        </p:txBody>
      </p:sp>
      <p:graphicFrame>
        <p:nvGraphicFramePr>
          <p:cNvPr id="5" name="Table 9">
            <a:extLst>
              <a:ext uri="{FF2B5EF4-FFF2-40B4-BE49-F238E27FC236}">
                <a16:creationId xmlns:a16="http://schemas.microsoft.com/office/drawing/2014/main" id="{B782709C-FC0C-E355-9C94-A8EE025BAC7B}"/>
              </a:ext>
            </a:extLst>
          </p:cNvPr>
          <p:cNvGraphicFramePr>
            <a:graphicFrameLocks noGrp="1"/>
          </p:cNvGraphicFramePr>
          <p:nvPr>
            <p:ph type="tbl" sz="quarter" idx="10"/>
            <p:extLst>
              <p:ext uri="{D42A27DB-BD31-4B8C-83A1-F6EECF244321}">
                <p14:modId xmlns:p14="http://schemas.microsoft.com/office/powerpoint/2010/main" val="2064747432"/>
              </p:ext>
            </p:extLst>
          </p:nvPr>
        </p:nvGraphicFramePr>
        <p:xfrm>
          <a:off x="923925" y="2009775"/>
          <a:ext cx="10363201" cy="3934070"/>
        </p:xfrm>
        <a:graphic>
          <a:graphicData uri="http://schemas.openxmlformats.org/drawingml/2006/table">
            <a:tbl>
              <a:tblPr firstRow="1" bandRow="1">
                <a:tableStyleId>{5C22544A-7EE6-4342-B048-85BDC9FD1C3A}</a:tableStyleId>
              </a:tblPr>
              <a:tblGrid>
                <a:gridCol w="4324555">
                  <a:extLst>
                    <a:ext uri="{9D8B030D-6E8A-4147-A177-3AD203B41FA5}">
                      <a16:colId xmlns:a16="http://schemas.microsoft.com/office/drawing/2014/main" val="3446012419"/>
                    </a:ext>
                  </a:extLst>
                </a:gridCol>
                <a:gridCol w="2012882">
                  <a:extLst>
                    <a:ext uri="{9D8B030D-6E8A-4147-A177-3AD203B41FA5}">
                      <a16:colId xmlns:a16="http://schemas.microsoft.com/office/drawing/2014/main" val="4052646397"/>
                    </a:ext>
                  </a:extLst>
                </a:gridCol>
                <a:gridCol w="2012882">
                  <a:extLst>
                    <a:ext uri="{9D8B030D-6E8A-4147-A177-3AD203B41FA5}">
                      <a16:colId xmlns:a16="http://schemas.microsoft.com/office/drawing/2014/main" val="1935352797"/>
                    </a:ext>
                  </a:extLst>
                </a:gridCol>
                <a:gridCol w="2012882">
                  <a:extLst>
                    <a:ext uri="{9D8B030D-6E8A-4147-A177-3AD203B41FA5}">
                      <a16:colId xmlns:a16="http://schemas.microsoft.com/office/drawing/2014/main" val="1218263486"/>
                    </a:ext>
                  </a:extLst>
                </a:gridCol>
              </a:tblGrid>
              <a:tr h="562010">
                <a:tc>
                  <a:txBody>
                    <a:bodyPr/>
                    <a:lstStyle/>
                    <a:p>
                      <a:pPr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1" i="0" u="none" strike="noStrike" dirty="0">
                        <a:solidFill>
                          <a:schemeClr val="tx1"/>
                        </a:solidFill>
                        <a:effectLst/>
                        <a:latin typeface="+mn-lt"/>
                      </a:endParaRPr>
                    </a:p>
                  </a:txBody>
                  <a:tcPr anchor="ctr"/>
                </a:tc>
                <a:tc>
                  <a:txBody>
                    <a:bodyPr/>
                    <a:lstStyle/>
                    <a:p>
                      <a:pPr algn="l" fontAlgn="b"/>
                      <a:endParaRPr lang="en-US" sz="1800" b="1" i="0" u="none" strike="noStrike" dirty="0">
                        <a:solidFill>
                          <a:schemeClr val="tx1"/>
                        </a:solidFill>
                        <a:effectLst/>
                        <a:latin typeface="+mn-lt"/>
                      </a:endParaRPr>
                    </a:p>
                  </a:txBody>
                  <a:tcPr anchor="ctr"/>
                </a:tc>
                <a:tc>
                  <a:txBody>
                    <a:bodyPr/>
                    <a:lstStyle/>
                    <a:p>
                      <a:pPr algn="l" fontAlgn="b"/>
                      <a:endParaRPr lang="en-US" sz="1800" b="1" i="0" u="none" strike="noStrike" dirty="0">
                        <a:solidFill>
                          <a:schemeClr val="tx1"/>
                        </a:solidFill>
                        <a:effectLst/>
                        <a:latin typeface="+mn-lt"/>
                      </a:endParaRPr>
                    </a:p>
                  </a:txBody>
                  <a:tcPr anchor="ctr"/>
                </a:tc>
                <a:extLst>
                  <a:ext uri="{0D108BD9-81ED-4DB2-BD59-A6C34878D82A}">
                    <a16:rowId xmlns:a16="http://schemas.microsoft.com/office/drawing/2014/main" val="4140773105"/>
                  </a:ext>
                </a:extLst>
              </a:tr>
              <a:tr h="562010">
                <a:tc>
                  <a:txBody>
                    <a:bodyPr/>
                    <a:lstStyle/>
                    <a:p>
                      <a:pPr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4142911372"/>
                  </a:ext>
                </a:extLst>
              </a:tr>
              <a:tr h="562010">
                <a:tc>
                  <a:txBody>
                    <a:bodyPr/>
                    <a:lstStyle/>
                    <a:p>
                      <a:pPr lvl="1"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1543393929"/>
                  </a:ext>
                </a:extLst>
              </a:tr>
              <a:tr h="562010">
                <a:tc>
                  <a:txBody>
                    <a:bodyPr/>
                    <a:lstStyle/>
                    <a:p>
                      <a:pPr lvl="1"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255711469"/>
                  </a:ext>
                </a:extLst>
              </a:tr>
              <a:tr h="562010">
                <a:tc>
                  <a:txBody>
                    <a:bodyPr/>
                    <a:lstStyle/>
                    <a:p>
                      <a:pPr lvl="1"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1498944196"/>
                  </a:ext>
                </a:extLst>
              </a:tr>
              <a:tr h="562010">
                <a:tc>
                  <a:txBody>
                    <a:bodyPr/>
                    <a:lstStyle/>
                    <a:p>
                      <a:pPr lvl="1" algn="l" fontAlgn="b"/>
                      <a:endParaRPr lang="en-US" sz="1800" b="0" i="0" u="none" strike="noStrike" dirty="0">
                        <a:solidFill>
                          <a:schemeClr val="tx1"/>
                        </a:solidFill>
                        <a:effectLst/>
                        <a:latin typeface="+mn-lt"/>
                      </a:endParaRPr>
                    </a:p>
                  </a:txBody>
                  <a:tcPr marL="288000"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tc>
                  <a:txBody>
                    <a:bodyPr/>
                    <a:lstStyle/>
                    <a:p>
                      <a:pPr algn="l" fontAlgn="b"/>
                      <a:endParaRPr lang="en-US" sz="1800" b="0" i="0" u="none" strike="noStrike" dirty="0">
                        <a:solidFill>
                          <a:schemeClr val="tx1"/>
                        </a:solidFill>
                        <a:effectLst/>
                        <a:latin typeface="+mn-lt"/>
                      </a:endParaRPr>
                    </a:p>
                  </a:txBody>
                  <a:tcPr anchor="ctr"/>
                </a:tc>
                <a:extLst>
                  <a:ext uri="{0D108BD9-81ED-4DB2-BD59-A6C34878D82A}">
                    <a16:rowId xmlns:a16="http://schemas.microsoft.com/office/drawing/2014/main" val="2561606819"/>
                  </a:ext>
                </a:extLst>
              </a:tr>
              <a:tr h="562010">
                <a:tc>
                  <a:txBody>
                    <a:bodyPr/>
                    <a:lstStyle/>
                    <a:p>
                      <a:pPr algn="l" fontAlgn="b"/>
                      <a:endParaRPr lang="en-US" sz="1800" b="1" i="0" u="none" strike="noStrike" dirty="0">
                        <a:solidFill>
                          <a:schemeClr val="tx1"/>
                        </a:solidFill>
                        <a:effectLst/>
                        <a:latin typeface="+mn-lt"/>
                      </a:endParaRPr>
                    </a:p>
                  </a:txBody>
                  <a:tcPr marL="288000" anchor="ctr"/>
                </a:tc>
                <a:tc>
                  <a:txBody>
                    <a:bodyPr/>
                    <a:lstStyle/>
                    <a:p>
                      <a:pPr algn="l" fontAlgn="b"/>
                      <a:endParaRPr lang="en-US" sz="1800" b="1" i="0" u="none" strike="noStrike" dirty="0">
                        <a:solidFill>
                          <a:schemeClr val="tx1"/>
                        </a:solidFill>
                        <a:effectLst/>
                        <a:latin typeface="+mn-lt"/>
                      </a:endParaRPr>
                    </a:p>
                  </a:txBody>
                  <a:tcPr anchor="ctr"/>
                </a:tc>
                <a:tc>
                  <a:txBody>
                    <a:bodyPr/>
                    <a:lstStyle/>
                    <a:p>
                      <a:pPr algn="l" fontAlgn="b"/>
                      <a:endParaRPr lang="en-US" sz="1800" b="1" i="0" u="none" strike="noStrike" dirty="0">
                        <a:solidFill>
                          <a:schemeClr val="tx1"/>
                        </a:solidFill>
                        <a:effectLst/>
                        <a:latin typeface="+mn-lt"/>
                      </a:endParaRPr>
                    </a:p>
                  </a:txBody>
                  <a:tcPr anchor="ctr"/>
                </a:tc>
                <a:tc>
                  <a:txBody>
                    <a:bodyPr/>
                    <a:lstStyle/>
                    <a:p>
                      <a:pPr algn="l" fontAlgn="b"/>
                      <a:endParaRPr lang="en-US" sz="1800" b="1" i="0" u="none" strike="noStrike" dirty="0">
                        <a:solidFill>
                          <a:schemeClr val="tx1"/>
                        </a:solidFill>
                        <a:effectLst/>
                        <a:latin typeface="+mn-lt"/>
                      </a:endParaRPr>
                    </a:p>
                  </a:txBody>
                  <a:tcPr anchor="ctr"/>
                </a:tc>
                <a:extLst>
                  <a:ext uri="{0D108BD9-81ED-4DB2-BD59-A6C34878D82A}">
                    <a16:rowId xmlns:a16="http://schemas.microsoft.com/office/drawing/2014/main" val="365120011"/>
                  </a:ext>
                </a:extLst>
              </a:tr>
            </a:tbl>
          </a:graphicData>
        </a:graphic>
      </p:graphicFrame>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21</a:t>
            </a:fld>
            <a:endParaRPr lang="en-US" dirty="0"/>
          </a:p>
        </p:txBody>
      </p:sp>
      <p:pic>
        <p:nvPicPr>
          <p:cNvPr id="6" name="Picture 5" descr="A screenshot of a computer&#10;&#10;Description automatically generated">
            <a:extLst>
              <a:ext uri="{FF2B5EF4-FFF2-40B4-BE49-F238E27FC236}">
                <a16:creationId xmlns:a16="http://schemas.microsoft.com/office/drawing/2014/main" id="{24DE429E-C58F-A894-491C-73CF38702DD2}"/>
              </a:ext>
            </a:extLst>
          </p:cNvPr>
          <p:cNvPicPr>
            <a:picLocks noChangeAspect="1"/>
          </p:cNvPicPr>
          <p:nvPr/>
        </p:nvPicPr>
        <p:blipFill>
          <a:blip r:embed="rId3"/>
          <a:stretch>
            <a:fillRect/>
          </a:stretch>
        </p:blipFill>
        <p:spPr>
          <a:xfrm>
            <a:off x="0" y="893421"/>
            <a:ext cx="12192000" cy="5071157"/>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B60A-FA89-E5B5-4790-548F48BC65DB}"/>
              </a:ext>
            </a:extLst>
          </p:cNvPr>
          <p:cNvSpPr>
            <a:spLocks noGrp="1"/>
          </p:cNvSpPr>
          <p:nvPr>
            <p:ph type="title"/>
          </p:nvPr>
        </p:nvSpPr>
        <p:spPr/>
        <p:txBody>
          <a:bodyPr/>
          <a:lstStyle/>
          <a:p>
            <a:r>
              <a:rPr lang="en-CA" dirty="0"/>
              <a:t>Main screen for the manager</a:t>
            </a:r>
          </a:p>
        </p:txBody>
      </p:sp>
      <p:sp>
        <p:nvSpPr>
          <p:cNvPr id="3" name="Table Placeholder 2">
            <a:extLst>
              <a:ext uri="{FF2B5EF4-FFF2-40B4-BE49-F238E27FC236}">
                <a16:creationId xmlns:a16="http://schemas.microsoft.com/office/drawing/2014/main" id="{B1D95715-9F63-72F5-96D7-1C39B55286FC}"/>
              </a:ext>
            </a:extLst>
          </p:cNvPr>
          <p:cNvSpPr>
            <a:spLocks noGrp="1"/>
          </p:cNvSpPr>
          <p:nvPr>
            <p:ph type="tbl" sz="quarter" idx="10"/>
          </p:nvPr>
        </p:nvSpPr>
        <p:spPr/>
        <p:txBody>
          <a:bodyPr/>
          <a:lstStyle/>
          <a:p>
            <a:endParaRPr lang="en-CA"/>
          </a:p>
        </p:txBody>
      </p:sp>
      <p:sp>
        <p:nvSpPr>
          <p:cNvPr id="4" name="Slide Number Placeholder 3">
            <a:extLst>
              <a:ext uri="{FF2B5EF4-FFF2-40B4-BE49-F238E27FC236}">
                <a16:creationId xmlns:a16="http://schemas.microsoft.com/office/drawing/2014/main" id="{962DCD2A-3DB8-831A-0DE0-2C0600248C98}"/>
              </a:ext>
            </a:extLst>
          </p:cNvPr>
          <p:cNvSpPr>
            <a:spLocks noGrp="1"/>
          </p:cNvSpPr>
          <p:nvPr>
            <p:ph type="sldNum" sz="quarter" idx="4"/>
          </p:nvPr>
        </p:nvSpPr>
        <p:spPr/>
        <p:txBody>
          <a:bodyPr/>
          <a:lstStyle/>
          <a:p>
            <a:fld id="{B5CEABB6-07DC-46E8-9B57-56EC44A396E5}" type="slidenum">
              <a:rPr lang="en-US" smtClean="0"/>
              <a:pPr/>
              <a:t>22</a:t>
            </a:fld>
            <a:endParaRPr lang="en-US" dirty="0"/>
          </a:p>
        </p:txBody>
      </p:sp>
      <p:pic>
        <p:nvPicPr>
          <p:cNvPr id="6" name="Picture 5" descr="A screenshot of a computer&#10;&#10;Description automatically generated">
            <a:extLst>
              <a:ext uri="{FF2B5EF4-FFF2-40B4-BE49-F238E27FC236}">
                <a16:creationId xmlns:a16="http://schemas.microsoft.com/office/drawing/2014/main" id="{995B96BD-6319-B9CF-D36F-A910E308FF09}"/>
              </a:ext>
            </a:extLst>
          </p:cNvPr>
          <p:cNvPicPr>
            <a:picLocks noChangeAspect="1"/>
          </p:cNvPicPr>
          <p:nvPr/>
        </p:nvPicPr>
        <p:blipFill>
          <a:blip r:embed="rId2"/>
          <a:stretch>
            <a:fillRect/>
          </a:stretch>
        </p:blipFill>
        <p:spPr>
          <a:xfrm>
            <a:off x="923545" y="2036512"/>
            <a:ext cx="9643533" cy="3967473"/>
          </a:xfrm>
          <a:prstGeom prst="rect">
            <a:avLst/>
          </a:prstGeom>
        </p:spPr>
      </p:pic>
    </p:spTree>
    <p:extLst>
      <p:ext uri="{BB962C8B-B14F-4D97-AF65-F5344CB8AC3E}">
        <p14:creationId xmlns:p14="http://schemas.microsoft.com/office/powerpoint/2010/main" val="1905926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CC26-7BA2-470D-23AB-59ABD639F0FB}"/>
              </a:ext>
            </a:extLst>
          </p:cNvPr>
          <p:cNvSpPr>
            <a:spLocks noGrp="1"/>
          </p:cNvSpPr>
          <p:nvPr>
            <p:ph type="title"/>
          </p:nvPr>
        </p:nvSpPr>
        <p:spPr/>
        <p:txBody>
          <a:bodyPr/>
          <a:lstStyle/>
          <a:p>
            <a:r>
              <a:rPr lang="en-CA" dirty="0"/>
              <a:t>ADMIN SCREEN – CAN UPDATE , DELETE AND EDIT DETAILS</a:t>
            </a:r>
          </a:p>
        </p:txBody>
      </p:sp>
      <p:sp>
        <p:nvSpPr>
          <p:cNvPr id="3" name="Table Placeholder 2">
            <a:extLst>
              <a:ext uri="{FF2B5EF4-FFF2-40B4-BE49-F238E27FC236}">
                <a16:creationId xmlns:a16="http://schemas.microsoft.com/office/drawing/2014/main" id="{E3EACF64-E5E3-B7C8-F2A4-ED8B4AFDB9E0}"/>
              </a:ext>
            </a:extLst>
          </p:cNvPr>
          <p:cNvSpPr>
            <a:spLocks noGrp="1"/>
          </p:cNvSpPr>
          <p:nvPr>
            <p:ph type="tbl" sz="quarter" idx="10"/>
          </p:nvPr>
        </p:nvSpPr>
        <p:spPr/>
        <p:txBody>
          <a:bodyPr/>
          <a:lstStyle/>
          <a:p>
            <a:endParaRPr lang="en-CA"/>
          </a:p>
        </p:txBody>
      </p:sp>
      <p:sp>
        <p:nvSpPr>
          <p:cNvPr id="4" name="Slide Number Placeholder 3">
            <a:extLst>
              <a:ext uri="{FF2B5EF4-FFF2-40B4-BE49-F238E27FC236}">
                <a16:creationId xmlns:a16="http://schemas.microsoft.com/office/drawing/2014/main" id="{5E33781E-A881-1A8C-7218-4896FA923AAB}"/>
              </a:ext>
            </a:extLst>
          </p:cNvPr>
          <p:cNvSpPr>
            <a:spLocks noGrp="1"/>
          </p:cNvSpPr>
          <p:nvPr>
            <p:ph type="sldNum" sz="quarter" idx="4"/>
          </p:nvPr>
        </p:nvSpPr>
        <p:spPr/>
        <p:txBody>
          <a:bodyPr/>
          <a:lstStyle/>
          <a:p>
            <a:fld id="{B5CEABB6-07DC-46E8-9B57-56EC44A396E5}" type="slidenum">
              <a:rPr lang="en-US" smtClean="0"/>
              <a:pPr/>
              <a:t>23</a:t>
            </a:fld>
            <a:endParaRPr lang="en-US" dirty="0"/>
          </a:p>
        </p:txBody>
      </p:sp>
      <p:pic>
        <p:nvPicPr>
          <p:cNvPr id="6" name="Picture 5" descr="A screenshot of a computer&#10;&#10;Description automatically generated">
            <a:extLst>
              <a:ext uri="{FF2B5EF4-FFF2-40B4-BE49-F238E27FC236}">
                <a16:creationId xmlns:a16="http://schemas.microsoft.com/office/drawing/2014/main" id="{BE8924AA-AC6D-0FDB-08B2-6FAE9E254348}"/>
              </a:ext>
            </a:extLst>
          </p:cNvPr>
          <p:cNvPicPr>
            <a:picLocks noChangeAspect="1"/>
          </p:cNvPicPr>
          <p:nvPr/>
        </p:nvPicPr>
        <p:blipFill>
          <a:blip r:embed="rId2"/>
          <a:stretch>
            <a:fillRect/>
          </a:stretch>
        </p:blipFill>
        <p:spPr>
          <a:xfrm>
            <a:off x="1084183" y="2098801"/>
            <a:ext cx="9888167" cy="3466096"/>
          </a:xfrm>
          <a:prstGeom prst="rect">
            <a:avLst/>
          </a:prstGeom>
        </p:spPr>
      </p:pic>
    </p:spTree>
    <p:extLst>
      <p:ext uri="{BB962C8B-B14F-4D97-AF65-F5344CB8AC3E}">
        <p14:creationId xmlns:p14="http://schemas.microsoft.com/office/powerpoint/2010/main" val="55145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A86C-7FA9-FB1F-3179-65CF293225AA}"/>
              </a:ext>
            </a:extLst>
          </p:cNvPr>
          <p:cNvSpPr>
            <a:spLocks noGrp="1"/>
          </p:cNvSpPr>
          <p:nvPr>
            <p:ph type="title"/>
          </p:nvPr>
        </p:nvSpPr>
        <p:spPr/>
        <p:txBody>
          <a:bodyPr/>
          <a:lstStyle/>
          <a:p>
            <a:r>
              <a:rPr lang="en-CA" dirty="0"/>
              <a:t>Delete contact screen for the admin</a:t>
            </a:r>
          </a:p>
        </p:txBody>
      </p:sp>
      <p:sp>
        <p:nvSpPr>
          <p:cNvPr id="3" name="Table Placeholder 2">
            <a:extLst>
              <a:ext uri="{FF2B5EF4-FFF2-40B4-BE49-F238E27FC236}">
                <a16:creationId xmlns:a16="http://schemas.microsoft.com/office/drawing/2014/main" id="{DBBD6093-0FDB-4973-8516-E0AABC43550A}"/>
              </a:ext>
            </a:extLst>
          </p:cNvPr>
          <p:cNvSpPr>
            <a:spLocks noGrp="1"/>
          </p:cNvSpPr>
          <p:nvPr>
            <p:ph type="tbl" sz="quarter" idx="10"/>
          </p:nvPr>
        </p:nvSpPr>
        <p:spPr/>
        <p:txBody>
          <a:bodyPr/>
          <a:lstStyle/>
          <a:p>
            <a:endParaRPr lang="en-CA"/>
          </a:p>
        </p:txBody>
      </p:sp>
      <p:sp>
        <p:nvSpPr>
          <p:cNvPr id="4" name="Slide Number Placeholder 3">
            <a:extLst>
              <a:ext uri="{FF2B5EF4-FFF2-40B4-BE49-F238E27FC236}">
                <a16:creationId xmlns:a16="http://schemas.microsoft.com/office/drawing/2014/main" id="{D4ED223D-9343-F219-D448-E15DBE740F62}"/>
              </a:ext>
            </a:extLst>
          </p:cNvPr>
          <p:cNvSpPr>
            <a:spLocks noGrp="1"/>
          </p:cNvSpPr>
          <p:nvPr>
            <p:ph type="sldNum" sz="quarter" idx="4"/>
          </p:nvPr>
        </p:nvSpPr>
        <p:spPr/>
        <p:txBody>
          <a:bodyPr/>
          <a:lstStyle/>
          <a:p>
            <a:fld id="{B5CEABB6-07DC-46E8-9B57-56EC44A396E5}" type="slidenum">
              <a:rPr lang="en-US" smtClean="0"/>
              <a:pPr/>
              <a:t>24</a:t>
            </a:fld>
            <a:endParaRPr lang="en-US" dirty="0"/>
          </a:p>
        </p:txBody>
      </p:sp>
      <p:pic>
        <p:nvPicPr>
          <p:cNvPr id="6" name="Picture 5" descr="A screenshot of a contact page&#10;&#10;Description automatically generated">
            <a:extLst>
              <a:ext uri="{FF2B5EF4-FFF2-40B4-BE49-F238E27FC236}">
                <a16:creationId xmlns:a16="http://schemas.microsoft.com/office/drawing/2014/main" id="{DA46D6CB-F208-8293-1DB3-5D12FF22D2D9}"/>
              </a:ext>
            </a:extLst>
          </p:cNvPr>
          <p:cNvPicPr>
            <a:picLocks noChangeAspect="1"/>
          </p:cNvPicPr>
          <p:nvPr/>
        </p:nvPicPr>
        <p:blipFill>
          <a:blip r:embed="rId2"/>
          <a:stretch>
            <a:fillRect/>
          </a:stretch>
        </p:blipFill>
        <p:spPr>
          <a:xfrm>
            <a:off x="499533" y="1863938"/>
            <a:ext cx="10905067" cy="4678530"/>
          </a:xfrm>
          <a:prstGeom prst="rect">
            <a:avLst/>
          </a:prstGeom>
        </p:spPr>
      </p:pic>
    </p:spTree>
    <p:extLst>
      <p:ext uri="{BB962C8B-B14F-4D97-AF65-F5344CB8AC3E}">
        <p14:creationId xmlns:p14="http://schemas.microsoft.com/office/powerpoint/2010/main" val="797943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DC2E-CC11-5B97-35CB-E0A9368E70E1}"/>
              </a:ext>
            </a:extLst>
          </p:cNvPr>
          <p:cNvSpPr>
            <a:spLocks noGrp="1"/>
          </p:cNvSpPr>
          <p:nvPr>
            <p:ph type="title"/>
          </p:nvPr>
        </p:nvSpPr>
        <p:spPr/>
        <p:txBody>
          <a:bodyPr/>
          <a:lstStyle/>
          <a:p>
            <a:r>
              <a:rPr lang="en-CA" dirty="0"/>
              <a:t>Contact details for the another user who can only see the approved id</a:t>
            </a:r>
          </a:p>
        </p:txBody>
      </p:sp>
      <p:sp>
        <p:nvSpPr>
          <p:cNvPr id="3" name="Table Placeholder 2">
            <a:extLst>
              <a:ext uri="{FF2B5EF4-FFF2-40B4-BE49-F238E27FC236}">
                <a16:creationId xmlns:a16="http://schemas.microsoft.com/office/drawing/2014/main" id="{D8903D9C-EAF2-480D-B16C-5DADDDAA6845}"/>
              </a:ext>
            </a:extLst>
          </p:cNvPr>
          <p:cNvSpPr>
            <a:spLocks noGrp="1"/>
          </p:cNvSpPr>
          <p:nvPr>
            <p:ph type="tbl" sz="quarter" idx="10"/>
          </p:nvPr>
        </p:nvSpPr>
        <p:spPr/>
        <p:txBody>
          <a:bodyPr/>
          <a:lstStyle/>
          <a:p>
            <a:endParaRPr lang="en-CA"/>
          </a:p>
        </p:txBody>
      </p:sp>
      <p:sp>
        <p:nvSpPr>
          <p:cNvPr id="4" name="Slide Number Placeholder 3">
            <a:extLst>
              <a:ext uri="{FF2B5EF4-FFF2-40B4-BE49-F238E27FC236}">
                <a16:creationId xmlns:a16="http://schemas.microsoft.com/office/drawing/2014/main" id="{721EE1A6-0B73-B598-0BA1-B792D507C045}"/>
              </a:ext>
            </a:extLst>
          </p:cNvPr>
          <p:cNvSpPr>
            <a:spLocks noGrp="1"/>
          </p:cNvSpPr>
          <p:nvPr>
            <p:ph type="sldNum" sz="quarter" idx="4"/>
          </p:nvPr>
        </p:nvSpPr>
        <p:spPr/>
        <p:txBody>
          <a:bodyPr/>
          <a:lstStyle/>
          <a:p>
            <a:fld id="{B5CEABB6-07DC-46E8-9B57-56EC44A396E5}" type="slidenum">
              <a:rPr lang="en-US" smtClean="0"/>
              <a:pPr/>
              <a:t>25</a:t>
            </a:fld>
            <a:endParaRPr lang="en-US" dirty="0"/>
          </a:p>
        </p:txBody>
      </p:sp>
      <p:pic>
        <p:nvPicPr>
          <p:cNvPr id="6" name="Picture 5" descr="A screenshot of a computer&#10;&#10;Description automatically generated">
            <a:extLst>
              <a:ext uri="{FF2B5EF4-FFF2-40B4-BE49-F238E27FC236}">
                <a16:creationId xmlns:a16="http://schemas.microsoft.com/office/drawing/2014/main" id="{7A9C669C-C5BC-C02E-FF4C-D985169E36C3}"/>
              </a:ext>
            </a:extLst>
          </p:cNvPr>
          <p:cNvPicPr>
            <a:picLocks noChangeAspect="1"/>
          </p:cNvPicPr>
          <p:nvPr/>
        </p:nvPicPr>
        <p:blipFill>
          <a:blip r:embed="rId2"/>
          <a:stretch>
            <a:fillRect/>
          </a:stretch>
        </p:blipFill>
        <p:spPr>
          <a:xfrm>
            <a:off x="914400" y="2009775"/>
            <a:ext cx="9733401" cy="4214043"/>
          </a:xfrm>
          <a:prstGeom prst="rect">
            <a:avLst/>
          </a:prstGeom>
        </p:spPr>
      </p:pic>
    </p:spTree>
    <p:extLst>
      <p:ext uri="{BB962C8B-B14F-4D97-AF65-F5344CB8AC3E}">
        <p14:creationId xmlns:p14="http://schemas.microsoft.com/office/powerpoint/2010/main" val="359651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243914" y="4130655"/>
            <a:ext cx="5057103" cy="2519363"/>
          </a:xfrm>
        </p:spPr>
        <p:txBody>
          <a:bodyPr/>
          <a:lstStyle/>
          <a:p>
            <a:r>
              <a:rPr lang="en-US" dirty="0"/>
              <a:t>GROUP 5 IES PROJECT</a:t>
            </a:r>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1981-21D2-5C4A-78A5-773D7DDFA3C0}"/>
              </a:ext>
            </a:extLst>
          </p:cNvPr>
          <p:cNvSpPr>
            <a:spLocks noGrp="1"/>
          </p:cNvSpPr>
          <p:nvPr>
            <p:ph type="title"/>
          </p:nvPr>
        </p:nvSpPr>
        <p:spPr/>
        <p:txBody>
          <a:bodyPr/>
          <a:lstStyle/>
          <a:p>
            <a:r>
              <a:rPr lang="en-CA" dirty="0"/>
              <a:t>Introduction</a:t>
            </a:r>
          </a:p>
        </p:txBody>
      </p:sp>
      <p:sp>
        <p:nvSpPr>
          <p:cNvPr id="3" name="Table Placeholder 2">
            <a:extLst>
              <a:ext uri="{FF2B5EF4-FFF2-40B4-BE49-F238E27FC236}">
                <a16:creationId xmlns:a16="http://schemas.microsoft.com/office/drawing/2014/main" id="{8475CC32-35F8-8A63-F9FE-C9BA79740496}"/>
              </a:ext>
            </a:extLst>
          </p:cNvPr>
          <p:cNvSpPr>
            <a:spLocks noGrp="1"/>
          </p:cNvSpPr>
          <p:nvPr>
            <p:ph type="tbl" sz="quarter" idx="10"/>
          </p:nvPr>
        </p:nvSpPr>
        <p:spPr/>
        <p:txBody>
          <a:bodyPr/>
          <a:lstStyle/>
          <a:p>
            <a:r>
              <a:rPr lang="en-CA" dirty="0"/>
              <a:t>In this project we are going to explore about the ASP.net Authentication and Authorization.</a:t>
            </a:r>
          </a:p>
          <a:p>
            <a:r>
              <a:rPr lang="en-CA" dirty="0"/>
              <a:t>Role based authorization : Manager , User and Admin</a:t>
            </a:r>
          </a:p>
          <a:p>
            <a:r>
              <a:rPr lang="en-CA" dirty="0"/>
              <a:t>Since this is going to be the role bases authorization only authorized users can do some modification in the web application</a:t>
            </a:r>
          </a:p>
          <a:p>
            <a:r>
              <a:rPr lang="en-CA" dirty="0"/>
              <a:t>Web application is created with the asp.net framework which is reliable and flexible platform for building modern applications. It gives wide variety of tools and features that will help developers to make high-performance applications.</a:t>
            </a:r>
          </a:p>
          <a:p>
            <a:endParaRPr lang="en-CA" dirty="0"/>
          </a:p>
        </p:txBody>
      </p:sp>
      <p:sp>
        <p:nvSpPr>
          <p:cNvPr id="4" name="Slide Number Placeholder 3">
            <a:extLst>
              <a:ext uri="{FF2B5EF4-FFF2-40B4-BE49-F238E27FC236}">
                <a16:creationId xmlns:a16="http://schemas.microsoft.com/office/drawing/2014/main" id="{6874B550-F2A1-CBFE-3164-DEE9975D945E}"/>
              </a:ext>
            </a:extLst>
          </p:cNvPr>
          <p:cNvSpPr>
            <a:spLocks noGrp="1"/>
          </p:cNvSpPr>
          <p:nvPr>
            <p:ph type="sldNum" sz="quarter" idx="4"/>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1934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1981-21D2-5C4A-78A5-773D7DDFA3C0}"/>
              </a:ext>
            </a:extLst>
          </p:cNvPr>
          <p:cNvSpPr>
            <a:spLocks noGrp="1"/>
          </p:cNvSpPr>
          <p:nvPr>
            <p:ph type="title"/>
          </p:nvPr>
        </p:nvSpPr>
        <p:spPr/>
        <p:txBody>
          <a:bodyPr/>
          <a:lstStyle/>
          <a:p>
            <a:r>
              <a:rPr lang="en-CA" dirty="0"/>
              <a:t>Objectives</a:t>
            </a:r>
          </a:p>
        </p:txBody>
      </p:sp>
      <p:sp>
        <p:nvSpPr>
          <p:cNvPr id="3" name="Table Placeholder 2">
            <a:extLst>
              <a:ext uri="{FF2B5EF4-FFF2-40B4-BE49-F238E27FC236}">
                <a16:creationId xmlns:a16="http://schemas.microsoft.com/office/drawing/2014/main" id="{8475CC32-35F8-8A63-F9FE-C9BA79740496}"/>
              </a:ext>
            </a:extLst>
          </p:cNvPr>
          <p:cNvSpPr>
            <a:spLocks noGrp="1"/>
          </p:cNvSpPr>
          <p:nvPr>
            <p:ph type="tbl" sz="quarter" idx="10"/>
          </p:nvPr>
        </p:nvSpPr>
        <p:spPr/>
        <p:txBody>
          <a:bodyPr/>
          <a:lstStyle/>
          <a:p>
            <a:r>
              <a:rPr lang="en-CA" dirty="0"/>
              <a:t>Creating Web application that enables users to manage their contacts.</a:t>
            </a:r>
          </a:p>
          <a:p>
            <a:r>
              <a:rPr lang="en-CA" dirty="0"/>
              <a:t>Security groups : To categorise people according to their group and assign them a role</a:t>
            </a:r>
          </a:p>
          <a:p>
            <a:r>
              <a:rPr lang="en-CA" dirty="0"/>
              <a:t>Role based authorization to restrict access of the certain feature.</a:t>
            </a:r>
          </a:p>
        </p:txBody>
      </p:sp>
      <p:sp>
        <p:nvSpPr>
          <p:cNvPr id="4" name="Slide Number Placeholder 3">
            <a:extLst>
              <a:ext uri="{FF2B5EF4-FFF2-40B4-BE49-F238E27FC236}">
                <a16:creationId xmlns:a16="http://schemas.microsoft.com/office/drawing/2014/main" id="{6874B550-F2A1-CBFE-3164-DEE9975D945E}"/>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08864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1981-21D2-5C4A-78A5-773D7DDFA3C0}"/>
              </a:ext>
            </a:extLst>
          </p:cNvPr>
          <p:cNvSpPr>
            <a:spLocks noGrp="1"/>
          </p:cNvSpPr>
          <p:nvPr>
            <p:ph type="title"/>
          </p:nvPr>
        </p:nvSpPr>
        <p:spPr/>
        <p:txBody>
          <a:bodyPr/>
          <a:lstStyle/>
          <a:p>
            <a:r>
              <a:rPr lang="en-CA" dirty="0"/>
              <a:t>Benefits</a:t>
            </a:r>
          </a:p>
        </p:txBody>
      </p:sp>
      <p:sp>
        <p:nvSpPr>
          <p:cNvPr id="3" name="Table Placeholder 2">
            <a:extLst>
              <a:ext uri="{FF2B5EF4-FFF2-40B4-BE49-F238E27FC236}">
                <a16:creationId xmlns:a16="http://schemas.microsoft.com/office/drawing/2014/main" id="{8475CC32-35F8-8A63-F9FE-C9BA79740496}"/>
              </a:ext>
            </a:extLst>
          </p:cNvPr>
          <p:cNvSpPr>
            <a:spLocks noGrp="1"/>
          </p:cNvSpPr>
          <p:nvPr>
            <p:ph type="tbl" sz="quarter" idx="10"/>
          </p:nvPr>
        </p:nvSpPr>
        <p:spPr/>
        <p:txBody>
          <a:bodyPr/>
          <a:lstStyle/>
          <a:p>
            <a:r>
              <a:rPr lang="en-CA" dirty="0"/>
              <a:t>Enhance security of the application : As certain person do certain thing which will enhance the security of the application which safeguard the information</a:t>
            </a:r>
          </a:p>
          <a:p>
            <a:r>
              <a:rPr lang="en-CA" dirty="0"/>
              <a:t>Customized user application</a:t>
            </a:r>
          </a:p>
          <a:p>
            <a:r>
              <a:rPr lang="en-CA" dirty="0"/>
              <a:t>Data privacy</a:t>
            </a:r>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6874B550-F2A1-CBFE-3164-DEE9975D945E}"/>
              </a:ext>
            </a:extLst>
          </p:cNvPr>
          <p:cNvSpPr>
            <a:spLocks noGrp="1"/>
          </p:cNvSpPr>
          <p:nvPr>
            <p:ph type="sldNum" sz="quarter" idx="4"/>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188282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1981-21D2-5C4A-78A5-773D7DDFA3C0}"/>
              </a:ext>
            </a:extLst>
          </p:cNvPr>
          <p:cNvSpPr>
            <a:spLocks noGrp="1"/>
          </p:cNvSpPr>
          <p:nvPr>
            <p:ph type="title"/>
          </p:nvPr>
        </p:nvSpPr>
        <p:spPr/>
        <p:txBody>
          <a:bodyPr/>
          <a:lstStyle/>
          <a:p>
            <a:r>
              <a:rPr lang="en-CA" dirty="0"/>
              <a:t>Project – Authentication and authorization</a:t>
            </a:r>
          </a:p>
        </p:txBody>
      </p:sp>
      <p:sp>
        <p:nvSpPr>
          <p:cNvPr id="3" name="Table Placeholder 2">
            <a:extLst>
              <a:ext uri="{FF2B5EF4-FFF2-40B4-BE49-F238E27FC236}">
                <a16:creationId xmlns:a16="http://schemas.microsoft.com/office/drawing/2014/main" id="{8475CC32-35F8-8A63-F9FE-C9BA79740496}"/>
              </a:ext>
            </a:extLst>
          </p:cNvPr>
          <p:cNvSpPr>
            <a:spLocks noGrp="1"/>
          </p:cNvSpPr>
          <p:nvPr>
            <p:ph type="tbl" sz="quarter" idx="10"/>
          </p:nvPr>
        </p:nvSpPr>
        <p:spPr/>
        <p:txBody>
          <a:bodyPr/>
          <a:lstStyle/>
          <a:p>
            <a:r>
              <a:rPr lang="en-CA" dirty="0"/>
              <a:t>User can make contacts or update / delete their own listed contacts</a:t>
            </a:r>
          </a:p>
          <a:p>
            <a:r>
              <a:rPr lang="en-CA" dirty="0"/>
              <a:t>Admin can Add contacts , Update , delete anyone’s contacts and reject the approved contacts</a:t>
            </a:r>
          </a:p>
          <a:p>
            <a:r>
              <a:rPr lang="en-CA" dirty="0"/>
              <a:t>Manager can Approve the submitted request or reject the submitted request and add the contacts.</a:t>
            </a:r>
          </a:p>
        </p:txBody>
      </p:sp>
      <p:sp>
        <p:nvSpPr>
          <p:cNvPr id="4" name="Slide Number Placeholder 3">
            <a:extLst>
              <a:ext uri="{FF2B5EF4-FFF2-40B4-BE49-F238E27FC236}">
                <a16:creationId xmlns:a16="http://schemas.microsoft.com/office/drawing/2014/main" id="{6874B550-F2A1-CBFE-3164-DEE9975D945E}"/>
              </a:ext>
            </a:extLst>
          </p:cNvPr>
          <p:cNvSpPr>
            <a:spLocks noGrp="1"/>
          </p:cNvSpPr>
          <p:nvPr>
            <p:ph type="sldNum" sz="quarter" idx="4"/>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543472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9904-3AAD-D688-3DF7-EDB5F7CEBB84}"/>
              </a:ext>
            </a:extLst>
          </p:cNvPr>
          <p:cNvSpPr>
            <a:spLocks noGrp="1"/>
          </p:cNvSpPr>
          <p:nvPr>
            <p:ph type="title"/>
          </p:nvPr>
        </p:nvSpPr>
        <p:spPr/>
        <p:txBody>
          <a:bodyPr/>
          <a:lstStyle/>
          <a:p>
            <a:r>
              <a:rPr lang="en-CA" dirty="0"/>
              <a:t>User</a:t>
            </a:r>
          </a:p>
        </p:txBody>
      </p:sp>
      <p:sp>
        <p:nvSpPr>
          <p:cNvPr id="3" name="Table Placeholder 2">
            <a:extLst>
              <a:ext uri="{FF2B5EF4-FFF2-40B4-BE49-F238E27FC236}">
                <a16:creationId xmlns:a16="http://schemas.microsoft.com/office/drawing/2014/main" id="{A0440032-D835-94BF-A0E1-A21EBD32BC90}"/>
              </a:ext>
            </a:extLst>
          </p:cNvPr>
          <p:cNvSpPr>
            <a:spLocks noGrp="1"/>
          </p:cNvSpPr>
          <p:nvPr>
            <p:ph type="tbl" sz="quarter" idx="10"/>
          </p:nvPr>
        </p:nvSpPr>
        <p:spPr/>
        <p:txBody>
          <a:bodyPr/>
          <a:lstStyle/>
          <a:p>
            <a:r>
              <a:rPr lang="en-US" dirty="0"/>
              <a:t>View all approved contacts: Registered users can see all contacts that have been authorized and made publicly accessible by the system administrators. This includes any contact information deemed appropriate for public consumption.</a:t>
            </a:r>
          </a:p>
          <a:p>
            <a:r>
              <a:rPr lang="en-US" dirty="0"/>
              <a:t>Edit and delete their own contacts: Registered users can change or delete the contacts they have provided to the system. Users can edit their contact information or delete any such contact if they wish to no longer relate to it.</a:t>
            </a:r>
          </a:p>
          <a:p>
            <a:r>
              <a:rPr lang="en-CA" dirty="0"/>
              <a:t>User don’t have access to update or delete data of  another user’s contacts which preserves the data integrity</a:t>
            </a:r>
          </a:p>
        </p:txBody>
      </p:sp>
      <p:sp>
        <p:nvSpPr>
          <p:cNvPr id="4" name="Slide Number Placeholder 3">
            <a:extLst>
              <a:ext uri="{FF2B5EF4-FFF2-40B4-BE49-F238E27FC236}">
                <a16:creationId xmlns:a16="http://schemas.microsoft.com/office/drawing/2014/main" id="{5CFBB05F-131A-416E-B93F-4D914742233B}"/>
              </a:ext>
            </a:extLst>
          </p:cNvPr>
          <p:cNvSpPr>
            <a:spLocks noGrp="1"/>
          </p:cNvSpPr>
          <p:nvPr>
            <p:ph type="sldNum" sz="quarter" idx="4"/>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7768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9904-3AAD-D688-3DF7-EDB5F7CEBB84}"/>
              </a:ext>
            </a:extLst>
          </p:cNvPr>
          <p:cNvSpPr>
            <a:spLocks noGrp="1"/>
          </p:cNvSpPr>
          <p:nvPr>
            <p:ph type="title"/>
          </p:nvPr>
        </p:nvSpPr>
        <p:spPr/>
        <p:txBody>
          <a:bodyPr/>
          <a:lstStyle/>
          <a:p>
            <a:r>
              <a:rPr lang="en-CA" dirty="0"/>
              <a:t>admin</a:t>
            </a:r>
          </a:p>
        </p:txBody>
      </p:sp>
      <p:sp>
        <p:nvSpPr>
          <p:cNvPr id="3" name="Table Placeholder 2">
            <a:extLst>
              <a:ext uri="{FF2B5EF4-FFF2-40B4-BE49-F238E27FC236}">
                <a16:creationId xmlns:a16="http://schemas.microsoft.com/office/drawing/2014/main" id="{A0440032-D835-94BF-A0E1-A21EBD32BC90}"/>
              </a:ext>
            </a:extLst>
          </p:cNvPr>
          <p:cNvSpPr>
            <a:spLocks noGrp="1"/>
          </p:cNvSpPr>
          <p:nvPr>
            <p:ph type="tbl" sz="quarter" idx="10"/>
          </p:nvPr>
        </p:nvSpPr>
        <p:spPr/>
        <p:txBody>
          <a:bodyPr/>
          <a:lstStyle/>
          <a:p>
            <a:r>
              <a:rPr lang="en-US" sz="2400" dirty="0"/>
              <a:t>Accept or reject any data: Administrators </a:t>
            </a:r>
            <a:r>
              <a:rPr lang="en-US" dirty="0"/>
              <a:t>have authorization</a:t>
            </a:r>
            <a:r>
              <a:rPr lang="en-US" sz="2400" dirty="0"/>
              <a:t> to examine and assess any submitted data made by logged-in users. They can judge the content's value, applicability, and adherence to platform rules.</a:t>
            </a:r>
          </a:p>
          <a:p>
            <a:r>
              <a:rPr lang="en-US" sz="2400" dirty="0"/>
              <a:t>Admin can do : </a:t>
            </a:r>
          </a:p>
          <a:p>
            <a:pPr lvl="1"/>
            <a:r>
              <a:rPr lang="en-US" dirty="0"/>
              <a:t>accept and reject requests</a:t>
            </a:r>
          </a:p>
          <a:p>
            <a:pPr lvl="1"/>
            <a:r>
              <a:rPr lang="en-US" dirty="0"/>
              <a:t>update outdated info</a:t>
            </a:r>
          </a:p>
          <a:p>
            <a:pPr lvl="1"/>
            <a:r>
              <a:rPr lang="en-US" dirty="0"/>
              <a:t>can remove contacts and update contacts</a:t>
            </a:r>
          </a:p>
        </p:txBody>
      </p:sp>
      <p:sp>
        <p:nvSpPr>
          <p:cNvPr id="4" name="Slide Number Placeholder 3">
            <a:extLst>
              <a:ext uri="{FF2B5EF4-FFF2-40B4-BE49-F238E27FC236}">
                <a16:creationId xmlns:a16="http://schemas.microsoft.com/office/drawing/2014/main" id="{5CFBB05F-131A-416E-B93F-4D914742233B}"/>
              </a:ext>
            </a:extLst>
          </p:cNvPr>
          <p:cNvSpPr>
            <a:spLocks noGrp="1"/>
          </p:cNvSpPr>
          <p:nvPr>
            <p:ph type="sldNum" sz="quarter" idx="4"/>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945132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9904-3AAD-D688-3DF7-EDB5F7CEBB84}"/>
              </a:ext>
            </a:extLst>
          </p:cNvPr>
          <p:cNvSpPr>
            <a:spLocks noGrp="1"/>
          </p:cNvSpPr>
          <p:nvPr>
            <p:ph type="title"/>
          </p:nvPr>
        </p:nvSpPr>
        <p:spPr/>
        <p:txBody>
          <a:bodyPr/>
          <a:lstStyle/>
          <a:p>
            <a:r>
              <a:rPr lang="en-CA" dirty="0"/>
              <a:t>Manager</a:t>
            </a:r>
          </a:p>
        </p:txBody>
      </p:sp>
      <p:sp>
        <p:nvSpPr>
          <p:cNvPr id="3" name="Table Placeholder 2">
            <a:extLst>
              <a:ext uri="{FF2B5EF4-FFF2-40B4-BE49-F238E27FC236}">
                <a16:creationId xmlns:a16="http://schemas.microsoft.com/office/drawing/2014/main" id="{A0440032-D835-94BF-A0E1-A21EBD32BC90}"/>
              </a:ext>
            </a:extLst>
          </p:cNvPr>
          <p:cNvSpPr>
            <a:spLocks noGrp="1"/>
          </p:cNvSpPr>
          <p:nvPr>
            <p:ph type="tbl" sz="quarter" idx="10"/>
          </p:nvPr>
        </p:nvSpPr>
        <p:spPr>
          <a:xfrm>
            <a:off x="923545" y="1745038"/>
            <a:ext cx="10354052" cy="4196657"/>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Managers belong to a higher privilege user group with access to features beyond what Registered Users have.</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They can approve and reject the applications</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Managers have the same rights as registered users, including profile management and </a:t>
            </a:r>
            <a:r>
              <a:rPr lang="en-US" altLang="en-US" dirty="0">
                <a:latin typeface="Arial" panose="020B0604020202020204" pitchFamily="34" charset="0"/>
              </a:rPr>
              <a:t>a</a:t>
            </a:r>
            <a:r>
              <a:rPr kumimoji="0" lang="en-US" altLang="en-US" sz="2400" b="0" i="0" u="none" strike="noStrike" cap="none" normalizeH="0" baseline="0" dirty="0">
                <a:ln>
                  <a:noFill/>
                </a:ln>
                <a:solidFill>
                  <a:schemeClr val="tx1"/>
                </a:solidFill>
                <a:effectLst/>
                <a:latin typeface="Arial" panose="020B0604020202020204" pitchFamily="34" charset="0"/>
              </a:rPr>
              <a:t>ccess to public resources.</a:t>
            </a:r>
          </a:p>
          <a:p>
            <a:pPr eaLnBrk="0" fontAlgn="base" hangingPunct="0">
              <a:lnSpc>
                <a:spcPct val="100000"/>
              </a:lnSpc>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They can also manage resources within their authority, such as creating, modifying, and deleting content. For example, a content manager can write and edi</a:t>
            </a:r>
            <a:r>
              <a:rPr lang="en-US" altLang="en-US" dirty="0">
                <a:latin typeface="Arial" panose="020B0604020202020204" pitchFamily="34" charset="0"/>
              </a:rPr>
              <a:t>t contacts which they’ve made.</a:t>
            </a:r>
            <a:endParaRPr kumimoji="0" lang="en-US" altLang="en-US" sz="2400" b="0" i="0" u="none" strike="noStrike" cap="none" normalizeH="0" baseline="0" dirty="0">
              <a:ln>
                <a:noFill/>
              </a:ln>
              <a:solidFill>
                <a:schemeClr val="tx1"/>
              </a:solidFill>
              <a:effectLst/>
              <a:latin typeface="Arial" panose="020B0604020202020204" pitchFamily="34" charset="0"/>
            </a:endParaRPr>
          </a:p>
          <a:p>
            <a:endParaRPr lang="en-CA" dirty="0"/>
          </a:p>
        </p:txBody>
      </p:sp>
      <p:sp>
        <p:nvSpPr>
          <p:cNvPr id="4" name="Slide Number Placeholder 3">
            <a:extLst>
              <a:ext uri="{FF2B5EF4-FFF2-40B4-BE49-F238E27FC236}">
                <a16:creationId xmlns:a16="http://schemas.microsoft.com/office/drawing/2014/main" id="{5CFBB05F-131A-416E-B93F-4D914742233B}"/>
              </a:ext>
            </a:extLst>
          </p:cNvPr>
          <p:cNvSpPr>
            <a:spLocks noGrp="1"/>
          </p:cNvSpPr>
          <p:nvPr>
            <p:ph type="sldNum" sz="quarter" idx="4"/>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95655374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179</TotalTime>
  <Words>692</Words>
  <Application>Microsoft Office PowerPoint</Application>
  <PresentationFormat>Widescreen</PresentationFormat>
  <Paragraphs>105</Paragraphs>
  <Slides>26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Tenorite</vt:lpstr>
      <vt:lpstr>Custom</vt:lpstr>
      <vt:lpstr>Information encoding standards   final project GROUP 5</vt:lpstr>
      <vt:lpstr>PowerPoint Presentation</vt:lpstr>
      <vt:lpstr>Introduction</vt:lpstr>
      <vt:lpstr>Objectives</vt:lpstr>
      <vt:lpstr>Benefits</vt:lpstr>
      <vt:lpstr>Project – Authentication and authorization</vt:lpstr>
      <vt:lpstr>User</vt:lpstr>
      <vt:lpstr>admin</vt:lpstr>
      <vt:lpstr>Manager</vt:lpstr>
      <vt:lpstr>Implementation </vt:lpstr>
      <vt:lpstr>PowerPoint Presentation</vt:lpstr>
      <vt:lpstr>PowerPoint Presentation</vt:lpstr>
      <vt:lpstr>PowerPoint Presentation</vt:lpstr>
      <vt:lpstr>Create contact for user </vt:lpstr>
      <vt:lpstr>PowerPoint Presentation</vt:lpstr>
      <vt:lpstr>Edit contact for user</vt:lpstr>
      <vt:lpstr>UPDATED CONTACT DETAILS</vt:lpstr>
      <vt:lpstr>Growth strategy</vt:lpstr>
      <vt:lpstr>Market overview</vt:lpstr>
      <vt:lpstr>Login for the manager</vt:lpstr>
      <vt:lpstr>Financials</vt:lpstr>
      <vt:lpstr>Main screen for the manager</vt:lpstr>
      <vt:lpstr>ADMIN SCREEN – CAN UPDATE , DELETE AND EDIT DETAILS</vt:lpstr>
      <vt:lpstr>Delete contact screen for the admin</vt:lpstr>
      <vt:lpstr>Contact details for the another user who can only see the approved id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Patel</dc:creator>
  <cp:lastModifiedBy>Jay Patel</cp:lastModifiedBy>
  <cp:revision>2</cp:revision>
  <dcterms:created xsi:type="dcterms:W3CDTF">2024-08-05T23:21:41Z</dcterms:created>
  <dcterms:modified xsi:type="dcterms:W3CDTF">2024-08-06T17:26:11Z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